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5" r:id="rId5"/>
    <p:sldId id="264" r:id="rId6"/>
    <p:sldId id="263" r:id="rId7"/>
    <p:sldId id="262" r:id="rId8"/>
    <p:sldId id="261" r:id="rId9"/>
    <p:sldId id="260" r:id="rId10"/>
    <p:sldId id="259" r:id="rId11"/>
    <p:sldId id="258" r:id="rId12"/>
    <p:sldId id="257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3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6" name="Picture 5" descr="pink-background-with-cosmetics-bouquet-of-flowers-suitable-for-female-themed-cards-posters-sales-v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90445" y="1116965"/>
            <a:ext cx="7435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rgbClr val="E137D7"/>
                </a:solidFill>
              </a:rPr>
              <a:t>💄</a:t>
            </a:r>
            <a:r>
              <a:rPr lang="en-US" altLang="en-GB" sz="3600" b="1"/>
              <a:t> BEAUTY PRODUCT SALES ANALYSIS</a:t>
            </a:r>
            <a:endParaRPr lang="en-US" altLang="en-GB" sz="3600" b="1"/>
          </a:p>
        </p:txBody>
      </p:sp>
      <p:grpSp>
        <p:nvGrpSpPr>
          <p:cNvPr id="10" name="Group 9"/>
          <p:cNvGrpSpPr/>
          <p:nvPr/>
        </p:nvGrpSpPr>
        <p:grpSpPr>
          <a:xfrm>
            <a:off x="3944620" y="1933575"/>
            <a:ext cx="4127500" cy="839470"/>
            <a:chOff x="6212" y="3045"/>
            <a:chExt cx="6500" cy="1322"/>
          </a:xfrm>
        </p:grpSpPr>
        <p:sp>
          <p:nvSpPr>
            <p:cNvPr id="9" name="Rounded Rectangle 8"/>
            <p:cNvSpPr/>
            <p:nvPr/>
          </p:nvSpPr>
          <p:spPr>
            <a:xfrm>
              <a:off x="6212" y="3045"/>
              <a:ext cx="6501" cy="132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809" y="3237"/>
              <a:ext cx="55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GB" altLang="en-US" sz="2800" b="1"/>
                <a:t>B</a:t>
              </a:r>
              <a:r>
                <a:rPr lang="en-US" altLang="en-GB" sz="2800" b="1"/>
                <a:t>y Shrawani Gongshe</a:t>
              </a:r>
              <a:endParaRPr lang="en-US" altLang="en-GB" sz="2800"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Content Placeholder 4" descr="Screenshot (9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12205" y="4081145"/>
            <a:ext cx="940435" cy="648335"/>
          </a:xfrm>
          <a:prstGeom prst="rect">
            <a:avLst/>
          </a:prstGeom>
        </p:spPr>
      </p:pic>
      <p:pic>
        <p:nvPicPr>
          <p:cNvPr id="4" name="Content Placeholder 3" descr="4_nov_21nuraghies2_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0"/>
            <a:ext cx="12193270" cy="6858000"/>
          </a:xfrm>
          <a:prstGeom prst="rect">
            <a:avLst/>
          </a:prstGeom>
        </p:spPr>
      </p:pic>
      <p:pic>
        <p:nvPicPr>
          <p:cNvPr id="6" name="Picture 5" descr="Screenshot (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3773170"/>
            <a:ext cx="4868545" cy="3023235"/>
          </a:xfrm>
          <a:prstGeom prst="rect">
            <a:avLst/>
          </a:prstGeom>
        </p:spPr>
      </p:pic>
      <p:pic>
        <p:nvPicPr>
          <p:cNvPr id="7" name="Picture 6" descr="Screenshot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3943985"/>
            <a:ext cx="2740660" cy="28524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98800" y="1547495"/>
            <a:ext cx="4420235" cy="1881505"/>
            <a:chOff x="5182" y="2271"/>
            <a:chExt cx="7639" cy="2963"/>
          </a:xfrm>
        </p:grpSpPr>
        <p:sp>
          <p:nvSpPr>
            <p:cNvPr id="9" name="Rounded Rectangle 8"/>
            <p:cNvSpPr/>
            <p:nvPr/>
          </p:nvSpPr>
          <p:spPr>
            <a:xfrm>
              <a:off x="5182" y="2271"/>
              <a:ext cx="7639" cy="29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02" y="2468"/>
              <a:ext cx="6378" cy="27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SELECT Category, SUM(`Units Sold`) AS Total_Units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GROUP BY Category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ORDER BY Total_Units DESC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LIMIT 5;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504950" y="114935"/>
            <a:ext cx="8345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Top 5 Product Categories by Units Sold</a:t>
            </a:r>
            <a:endParaRPr lang="en-US" altLang="en-GB" sz="3600" b="1"/>
          </a:p>
        </p:txBody>
      </p:sp>
      <p:sp>
        <p:nvSpPr>
          <p:cNvPr id="13" name="Text Box 12"/>
          <p:cNvSpPr txBox="1"/>
          <p:nvPr/>
        </p:nvSpPr>
        <p:spPr>
          <a:xfrm>
            <a:off x="838200" y="760095"/>
            <a:ext cx="96570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400" b="1"/>
              <a:t>Insight :</a:t>
            </a:r>
            <a:r>
              <a:rPr lang="en-GB" altLang="en-US" sz="2000"/>
              <a:t> </a:t>
            </a:r>
            <a:r>
              <a:rPr lang="en-US" altLang="en-GB" sz="2000"/>
              <a:t>Skincare dominates with the highest number of units sold, followed by Makeup and Haircare, showing customers' focus on personal care essentials.</a:t>
            </a:r>
            <a:endParaRPr lang="en-US" altLang="en-GB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7" name="Content Placeholder 6" descr="f7623b031a1328b5a80de1c08723241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764665" y="278130"/>
            <a:ext cx="8025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What This Means for the Business</a:t>
            </a:r>
            <a:endParaRPr lang="en-US" altLang="en-GB" sz="3600" b="1"/>
          </a:p>
        </p:txBody>
      </p:sp>
      <p:sp>
        <p:nvSpPr>
          <p:cNvPr id="9" name="Text Box 8"/>
          <p:cNvSpPr txBox="1"/>
          <p:nvPr/>
        </p:nvSpPr>
        <p:spPr>
          <a:xfrm>
            <a:off x="58420" y="1339850"/>
            <a:ext cx="7406640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/>
              <a:t>Content</a:t>
            </a:r>
            <a:r>
              <a:rPr lang="en-IN" altLang="en-US" sz="2800" b="1"/>
              <a:t> </a:t>
            </a:r>
            <a:r>
              <a:rPr lang="en-US" altLang="en-GB" sz="2800" b="1"/>
              <a:t>:</a:t>
            </a:r>
            <a:endParaRPr lang="en-US" altLang="en-GB" sz="2800" b="1"/>
          </a:p>
          <a:p>
            <a:endParaRPr lang="en-US" altLang="en-GB"/>
          </a:p>
          <a:p>
            <a:r>
              <a:rPr lang="en-IN" altLang="en-US" sz="2400"/>
              <a:t>     </a:t>
            </a:r>
            <a:r>
              <a:rPr lang="en-US" altLang="en-GB" sz="2400"/>
              <a:t>Focus marketing on Mamaearth &amp; Plum</a:t>
            </a:r>
            <a:endParaRPr lang="en-US" altLang="en-GB" sz="2400"/>
          </a:p>
          <a:p>
            <a:endParaRPr lang="en-US" altLang="en-GB" sz="2400"/>
          </a:p>
          <a:p>
            <a:r>
              <a:rPr lang="en-IN" altLang="en-US" sz="2400"/>
              <a:t>     </a:t>
            </a:r>
            <a:r>
              <a:rPr lang="en-US" altLang="en-GB" sz="2400"/>
              <a:t>Improve stock availability for top-rated products</a:t>
            </a:r>
            <a:endParaRPr lang="en-US" altLang="en-GB" sz="2400"/>
          </a:p>
          <a:p>
            <a:endParaRPr lang="en-US" altLang="en-GB" sz="2400"/>
          </a:p>
          <a:p>
            <a:r>
              <a:rPr lang="en-IN" altLang="en-US" sz="2400"/>
              <a:t>     </a:t>
            </a:r>
            <a:r>
              <a:rPr lang="en-US" altLang="en-GB" sz="2400"/>
              <a:t>Offer smarter discounts to underperforming brands</a:t>
            </a:r>
            <a:endParaRPr lang="en-US" altLang="en-GB" sz="2400"/>
          </a:p>
          <a:p>
            <a:endParaRPr lang="en-US" altLang="en-GB" sz="2400"/>
          </a:p>
          <a:p>
            <a:r>
              <a:rPr lang="en-IN" altLang="en-US" sz="2400"/>
              <a:t>     </a:t>
            </a:r>
            <a:r>
              <a:rPr lang="en-US" altLang="en-GB" sz="2400"/>
              <a:t>Push highly rated products with 4.9+ ratings</a:t>
            </a:r>
            <a:endParaRPr lang="en-US" altLang="en-GB" sz="2400"/>
          </a:p>
        </p:txBody>
      </p:sp>
      <p:sp>
        <p:nvSpPr>
          <p:cNvPr id="10" name="Right Arrow 9"/>
          <p:cNvSpPr/>
          <p:nvPr/>
        </p:nvSpPr>
        <p:spPr>
          <a:xfrm>
            <a:off x="70485" y="217170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8420" y="288226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0485" y="359283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0485" y="433705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6" name="Content Placeholder 5" descr="pink-background-with-cosmetics-bouquet-of-flowers-suitable-for-female-themed-cards-posters-sales-vecto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47265" y="1398270"/>
            <a:ext cx="684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pic>
        <p:nvPicPr>
          <p:cNvPr id="8" name="Picture 7" descr="pink-background-with-cosmetics-bouquet-of-flowers-suitable-for-female-themed-cards-posters-sales-v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57625" y="9156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Thank you!</a:t>
            </a:r>
            <a:endParaRPr lang="en-US" altLang="en-GB" sz="3600" b="1"/>
          </a:p>
        </p:txBody>
      </p:sp>
      <p:sp>
        <p:nvSpPr>
          <p:cNvPr id="10" name="Text Box 9"/>
          <p:cNvSpPr txBox="1"/>
          <p:nvPr/>
        </p:nvSpPr>
        <p:spPr>
          <a:xfrm>
            <a:off x="2995930" y="2767330"/>
            <a:ext cx="62007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E137D7"/>
                </a:solidFill>
              </a:rPr>
              <a:t>🙋</a:t>
            </a:r>
            <a:r>
              <a:rPr lang="en-US" altLang="en-GB" sz="2800" b="1">
                <a:solidFill>
                  <a:srgbClr val="E137D7"/>
                </a:solidFill>
              </a:rPr>
              <a:t>‍</a:t>
            </a:r>
            <a:r>
              <a:rPr lang="zh-CN" altLang="en-US" sz="2800" b="1">
                <a:solidFill>
                  <a:srgbClr val="E137D7"/>
                </a:solidFill>
              </a:rPr>
              <a:t>♀</a:t>
            </a:r>
            <a:r>
              <a:rPr lang="en-US" altLang="en-GB" sz="2800" b="1"/>
              <a:t>Shrawani Gongshe</a:t>
            </a:r>
            <a:endParaRPr lang="en-US" altLang="en-GB" sz="2800" b="1"/>
          </a:p>
          <a:p>
            <a:pPr algn="ctr"/>
            <a:endParaRPr lang="en-US" altLang="en-GB" sz="2800" b="1"/>
          </a:p>
          <a:p>
            <a:pPr algn="ctr"/>
            <a:r>
              <a:rPr lang="zh-CN" altLang="en-US" sz="2800" b="1">
                <a:solidFill>
                  <a:srgbClr val="E137D7"/>
                </a:solidFill>
              </a:rPr>
              <a:t>📫</a:t>
            </a:r>
            <a:r>
              <a:rPr lang="en-US" altLang="en-GB" sz="2800" b="1">
                <a:solidFill>
                  <a:srgbClr val="E137D7"/>
                </a:solidFill>
              </a:rPr>
              <a:t> </a:t>
            </a:r>
            <a:r>
              <a:rPr lang="en-IN" altLang="en-US" sz="2800" b="1">
                <a:solidFill>
                  <a:srgbClr val="E137D7"/>
                </a:solidFill>
              </a:rPr>
              <a:t> </a:t>
            </a:r>
            <a:r>
              <a:rPr lang="en-IN" altLang="en-US" sz="2800" b="1"/>
              <a:t> </a:t>
            </a:r>
            <a:r>
              <a:rPr lang="en-US" altLang="en-GB" sz="2800" b="1"/>
              <a:t>Email </a:t>
            </a:r>
            <a:r>
              <a:rPr lang="en-IN" altLang="en-US" sz="2800" b="1"/>
              <a:t>Me : sgongshe@gmail.com</a:t>
            </a:r>
            <a:endParaRPr lang="en-US" altLang="en-GB" sz="2800" b="1"/>
          </a:p>
          <a:p>
            <a:pPr algn="ctr"/>
            <a:endParaRPr lang="en-US" altLang="en-GB" sz="2800" b="1"/>
          </a:p>
          <a:p>
            <a:pPr algn="ctr"/>
            <a:r>
              <a:rPr lang="en-US" altLang="en-US" sz="2800" b="1">
                <a:solidFill>
                  <a:srgbClr val="E137D7"/>
                </a:solidFill>
              </a:rPr>
              <a:t>✨</a:t>
            </a:r>
            <a:r>
              <a:rPr lang="en-US" altLang="en-GB" sz="2800" b="1"/>
              <a:t> "Beauty lies in data clarity."</a:t>
            </a:r>
            <a:endParaRPr lang="en-US" altLang="en-GB" sz="2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6" name="Content Placeholder 5" descr="f7623b031a1328b5a80de1c08723241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25750" y="365125"/>
            <a:ext cx="6375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What is this project about?</a:t>
            </a:r>
            <a:endParaRPr lang="en-US" altLang="en-GB" sz="3600" b="1"/>
          </a:p>
        </p:txBody>
      </p:sp>
      <p:sp>
        <p:nvSpPr>
          <p:cNvPr id="8" name="Text Box 7"/>
          <p:cNvSpPr txBox="1"/>
          <p:nvPr/>
        </p:nvSpPr>
        <p:spPr>
          <a:xfrm>
            <a:off x="260350" y="1417955"/>
            <a:ext cx="7516495" cy="3819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800" b="1"/>
              <a:t>Content:</a:t>
            </a:r>
            <a:endParaRPr lang="en-US" altLang="en-GB" sz="2800" b="1"/>
          </a:p>
          <a:p>
            <a:endParaRPr lang="en-US" altLang="en-GB"/>
          </a:p>
          <a:p>
            <a:r>
              <a:rPr lang="en-GB" altLang="en-US" sz="2000" b="1"/>
              <a:t>       </a:t>
            </a:r>
            <a:r>
              <a:rPr lang="en-US" altLang="en-GB" sz="2000" b="1"/>
              <a:t>Analysis of beauty product sales over the past year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en-US" sz="2000" b="1"/>
              <a:t>       </a:t>
            </a:r>
            <a:r>
              <a:rPr lang="en-US" altLang="en-GB" sz="2000" b="1"/>
              <a:t>Focused on top brands, discounts, product performance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en-US" sz="2000" b="1"/>
              <a:t>       </a:t>
            </a:r>
            <a:r>
              <a:rPr lang="en-US" altLang="en-GB" sz="2000" b="1"/>
              <a:t>Used: MySQL, Jupyter, Python, Seaborn/Matplotlib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en-US" sz="2000" b="1"/>
              <a:t>       </a:t>
            </a:r>
            <a:r>
              <a:rPr lang="en-US" altLang="en-GB" sz="2000" b="1"/>
              <a:t>Visual insights to guide business decisions</a:t>
            </a:r>
            <a:endParaRPr lang="en-US" altLang="en-GB" sz="2000" b="1"/>
          </a:p>
          <a:p>
            <a:endParaRPr lang="en-US" altLang="en-GB" sz="2000" b="1"/>
          </a:p>
          <a:p>
            <a:endParaRPr lang="en-US" altLang="en-GB" sz="2000" b="1"/>
          </a:p>
        </p:txBody>
      </p:sp>
      <p:sp>
        <p:nvSpPr>
          <p:cNvPr id="9" name="Right Arrow 8"/>
          <p:cNvSpPr/>
          <p:nvPr/>
        </p:nvSpPr>
        <p:spPr>
          <a:xfrm>
            <a:off x="260350" y="217170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60350" y="282638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60350" y="342455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60350" y="404685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Content Placeholder 4" descr="3d-rendering-personal-care-products-fondant-pink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79165" y="153988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sz="3600" b="1"/>
              <a:t>Dataset at a Glance</a:t>
            </a:r>
            <a:endParaRPr sz="3600" b="1"/>
          </a:p>
        </p:txBody>
      </p:sp>
      <p:sp>
        <p:nvSpPr>
          <p:cNvPr id="8" name="Text Box 7"/>
          <p:cNvSpPr txBox="1"/>
          <p:nvPr/>
        </p:nvSpPr>
        <p:spPr>
          <a:xfrm>
            <a:off x="0" y="1493520"/>
            <a:ext cx="8643620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/>
              <a:t>Content :</a:t>
            </a:r>
            <a:endParaRPr lang="en-US" altLang="en-GB" sz="2800" b="1"/>
          </a:p>
          <a:p>
            <a:endParaRPr lang="en-US" altLang="en-GB"/>
          </a:p>
          <a:p>
            <a:r>
              <a:rPr lang="en-GB" altLang="en-US"/>
              <a:t>        </a:t>
            </a:r>
            <a:r>
              <a:rPr lang="en-US" altLang="en-GB" sz="2000" b="1"/>
              <a:t>Time period</a:t>
            </a:r>
            <a:r>
              <a:rPr lang="en-GB" altLang="en-US" sz="2000" b="1"/>
              <a:t> </a:t>
            </a:r>
            <a:r>
              <a:rPr lang="en-US" altLang="en-GB" sz="2400" b="1"/>
              <a:t>:</a:t>
            </a:r>
            <a:r>
              <a:rPr lang="en-US" altLang="en-GB"/>
              <a:t> June 2024 – June 2025</a:t>
            </a:r>
            <a:endParaRPr lang="en-US" altLang="en-GB"/>
          </a:p>
          <a:p>
            <a:endParaRPr lang="en-US" altLang="en-GB"/>
          </a:p>
          <a:p>
            <a:r>
              <a:rPr lang="en-GB" altLang="en-US"/>
              <a:t>        </a:t>
            </a:r>
            <a:r>
              <a:rPr lang="en-US" altLang="en-GB" sz="2000" b="1"/>
              <a:t>Records</a:t>
            </a:r>
            <a:r>
              <a:rPr lang="en-GB" altLang="en-US" sz="2000" b="1"/>
              <a:t> </a:t>
            </a:r>
            <a:r>
              <a:rPr lang="en-US" altLang="en-GB" sz="2000" b="1"/>
              <a:t>:</a:t>
            </a:r>
            <a:r>
              <a:rPr lang="en-US" altLang="en-GB"/>
              <a:t> 1,000+ beauty product listings</a:t>
            </a:r>
            <a:endParaRPr lang="en-US" altLang="en-GB"/>
          </a:p>
          <a:p>
            <a:endParaRPr lang="en-US" altLang="en-GB"/>
          </a:p>
          <a:p>
            <a:r>
              <a:rPr lang="en-GB" altLang="en-US"/>
              <a:t>       </a:t>
            </a:r>
            <a:r>
              <a:rPr lang="en-GB" altLang="en-US" sz="2000" b="1"/>
              <a:t> </a:t>
            </a:r>
            <a:r>
              <a:rPr lang="en-US" altLang="en-GB" sz="2000" b="1"/>
              <a:t>Columns</a:t>
            </a:r>
            <a:r>
              <a:rPr lang="en-GB" altLang="en-US" sz="2000" b="1"/>
              <a:t> </a:t>
            </a:r>
            <a:r>
              <a:rPr lang="en-US" altLang="en-GB" sz="2000" b="1"/>
              <a:t>:</a:t>
            </a:r>
            <a:r>
              <a:rPr lang="en-US" altLang="en-GB"/>
              <a:t> Brand, Category, Product, Price, Discount, Rating, Units Sold, Stock Status</a:t>
            </a:r>
            <a:endParaRPr lang="en-US" altLang="en-GB"/>
          </a:p>
          <a:p>
            <a:endParaRPr lang="en-US" altLang="en-GB"/>
          </a:p>
          <a:p>
            <a:r>
              <a:rPr lang="en-GB" altLang="en-US"/>
              <a:t>       </a:t>
            </a:r>
            <a:r>
              <a:rPr lang="en-GB" altLang="en-US" sz="2000" b="1"/>
              <a:t> </a:t>
            </a:r>
            <a:r>
              <a:rPr lang="en-US" altLang="en-GB" sz="2000" b="1"/>
              <a:t>Source</a:t>
            </a:r>
            <a:r>
              <a:rPr lang="en-GB" altLang="en-US" sz="2000" b="1"/>
              <a:t> </a:t>
            </a:r>
            <a:r>
              <a:rPr lang="en-US" altLang="en-GB" sz="2000" b="1"/>
              <a:t>:</a:t>
            </a:r>
            <a:r>
              <a:rPr lang="en-US" altLang="en-GB"/>
              <a:t> Synthetic dataset created for analysis</a:t>
            </a:r>
            <a:endParaRPr lang="en-US" altLang="en-GB"/>
          </a:p>
        </p:txBody>
      </p:sp>
      <p:sp>
        <p:nvSpPr>
          <p:cNvPr id="9" name="Right Arrow 8"/>
          <p:cNvSpPr/>
          <p:nvPr/>
        </p:nvSpPr>
        <p:spPr>
          <a:xfrm>
            <a:off x="97790" y="232854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97790" y="287845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97790" y="352615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97790" y="406717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depositphotos_466353582-stock-illustration-cosmetic-pink-background-premium-podiu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635"/>
            <a:ext cx="12192000" cy="68592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57625" y="279400"/>
            <a:ext cx="4359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Technologies Used</a:t>
            </a:r>
            <a:endParaRPr lang="en-US" altLang="en-GB" sz="3600" b="1"/>
          </a:p>
        </p:txBody>
      </p:sp>
      <p:sp>
        <p:nvSpPr>
          <p:cNvPr id="6" name="Text Box 5"/>
          <p:cNvSpPr txBox="1"/>
          <p:nvPr/>
        </p:nvSpPr>
        <p:spPr>
          <a:xfrm>
            <a:off x="0" y="1691005"/>
            <a:ext cx="8510270" cy="3169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400" b="1"/>
              <a:t>Content:</a:t>
            </a:r>
            <a:endParaRPr lang="en-US" altLang="en-GB" sz="2400" b="1"/>
          </a:p>
          <a:p>
            <a:endParaRPr lang="en-US" altLang="en-GB"/>
          </a:p>
          <a:p>
            <a:r>
              <a:rPr lang="en-GB" altLang="zh-CN" sz="2000" b="1"/>
              <a:t>       </a:t>
            </a:r>
            <a:r>
              <a:rPr lang="zh-CN" altLang="en-US" sz="2000" b="1"/>
              <a:t>🐬</a:t>
            </a:r>
            <a:r>
              <a:rPr lang="en-US" altLang="en-GB" sz="2000" b="1"/>
              <a:t> </a:t>
            </a:r>
            <a:r>
              <a:rPr lang="en-GB" altLang="en-US" sz="2000" b="1"/>
              <a:t> </a:t>
            </a:r>
            <a:r>
              <a:rPr lang="en-US" altLang="en-GB" sz="2000" b="1"/>
              <a:t>MySQL Workbench (data queries)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zh-CN" sz="2000" b="1"/>
              <a:t>       </a:t>
            </a:r>
            <a:r>
              <a:rPr lang="zh-CN" altLang="en-US" sz="2000" b="1"/>
              <a:t>🐍</a:t>
            </a:r>
            <a:r>
              <a:rPr lang="en-US" altLang="en-GB" sz="2000" b="1"/>
              <a:t> </a:t>
            </a:r>
            <a:r>
              <a:rPr lang="en-GB" altLang="en-US" sz="2000" b="1"/>
              <a:t> </a:t>
            </a:r>
            <a:r>
              <a:rPr lang="en-US" altLang="en-GB" sz="2000" b="1"/>
              <a:t>Python + Pandas (data processing)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zh-CN" sz="2000" b="1"/>
              <a:t>       </a:t>
            </a:r>
            <a:r>
              <a:rPr lang="zh-CN" altLang="en-US" sz="2000" b="1"/>
              <a:t>📊</a:t>
            </a:r>
            <a:r>
              <a:rPr lang="en-US" altLang="en-GB" sz="2000" b="1"/>
              <a:t> </a:t>
            </a:r>
            <a:r>
              <a:rPr lang="en-GB" altLang="en-US" sz="2000" b="1"/>
              <a:t> </a:t>
            </a:r>
            <a:r>
              <a:rPr lang="en-US" altLang="en-GB" sz="2000" b="1"/>
              <a:t>Seaborn/Matplotlib (visualization)</a:t>
            </a:r>
            <a:endParaRPr lang="en-US" altLang="en-GB" sz="2000" b="1"/>
          </a:p>
          <a:p>
            <a:endParaRPr lang="en-US" altLang="en-GB" sz="2000" b="1"/>
          </a:p>
          <a:p>
            <a:r>
              <a:rPr lang="en-GB" altLang="zh-CN" sz="2000" b="1"/>
              <a:t>       </a:t>
            </a:r>
            <a:r>
              <a:rPr lang="zh-CN" altLang="en-US" sz="2000" b="1"/>
              <a:t>🧠</a:t>
            </a:r>
            <a:r>
              <a:rPr lang="en-US" altLang="en-GB" sz="2000" b="1"/>
              <a:t> </a:t>
            </a:r>
            <a:r>
              <a:rPr lang="en-GB" altLang="en-US" sz="2000" b="1"/>
              <a:t> </a:t>
            </a:r>
            <a:r>
              <a:rPr lang="en-US" altLang="en-GB" sz="2000" b="1"/>
              <a:t>SQL concepts: aggregation, filtering, grouping, ordering</a:t>
            </a:r>
            <a:endParaRPr lang="en-US" altLang="en-GB" sz="2000" b="1"/>
          </a:p>
        </p:txBody>
      </p:sp>
      <p:sp>
        <p:nvSpPr>
          <p:cNvPr id="9" name="Right Arrow 8"/>
          <p:cNvSpPr/>
          <p:nvPr/>
        </p:nvSpPr>
        <p:spPr>
          <a:xfrm>
            <a:off x="97790" y="234696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7790" y="299148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7790" y="3636010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97790" y="4194175"/>
            <a:ext cx="347345" cy="2908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4_nov_21nuraghies2_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85010" y="127000"/>
            <a:ext cx="810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3600" b="1"/>
              <a:t>Top 5 Brands by Units Sold</a:t>
            </a:r>
            <a:endParaRPr lang="en-US" altLang="en-GB" sz="3600" b="1"/>
          </a:p>
        </p:txBody>
      </p:sp>
      <p:grpSp>
        <p:nvGrpSpPr>
          <p:cNvPr id="8" name="Group 7"/>
          <p:cNvGrpSpPr/>
          <p:nvPr/>
        </p:nvGrpSpPr>
        <p:grpSpPr>
          <a:xfrm>
            <a:off x="186690" y="4083685"/>
            <a:ext cx="11875770" cy="2682875"/>
            <a:chOff x="-13059" y="3949"/>
            <a:chExt cx="30680" cy="5470"/>
          </a:xfrm>
        </p:grpSpPr>
        <p:pic>
          <p:nvPicPr>
            <p:cNvPr id="6" name="Picture 5" descr="Screenshot (89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059" y="3949"/>
              <a:ext cx="8575" cy="5470"/>
            </a:xfrm>
            <a:prstGeom prst="rect">
              <a:avLst/>
            </a:prstGeom>
          </p:spPr>
        </p:pic>
        <p:pic>
          <p:nvPicPr>
            <p:cNvPr id="7" name="Picture 6" descr="Screenshot (100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6" y="3949"/>
              <a:ext cx="13115" cy="547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218815" y="1717040"/>
            <a:ext cx="4875530" cy="2237740"/>
            <a:chOff x="4881" y="1883"/>
            <a:chExt cx="7678" cy="3524"/>
          </a:xfrm>
        </p:grpSpPr>
        <p:sp>
          <p:nvSpPr>
            <p:cNvPr id="9" name="Rounded Rectangle 8"/>
            <p:cNvSpPr/>
            <p:nvPr/>
          </p:nvSpPr>
          <p:spPr>
            <a:xfrm>
              <a:off x="4881" y="1883"/>
              <a:ext cx="7679" cy="352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5521" y="2210"/>
              <a:ext cx="6400" cy="30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SELECT Brand, SUM(`Units Sold`) AS Total_Units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GROUP BY Brand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ORDER BY Total_Units DESC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LIMIT 5;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76200" y="972820"/>
            <a:ext cx="11616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000" b="1"/>
              <a:t>Insights : </a:t>
            </a:r>
            <a:r>
              <a:rPr lang="en-US" altLang="en-GB" sz="2000"/>
              <a:t>Mamaearth leads with over 13,000 units sold, followed closely by Plum.</a:t>
            </a:r>
            <a:endParaRPr lang="en-US" altLang="en-GB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4_nov_21nuraghies2_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-635"/>
            <a:ext cx="12192635" cy="68592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18815" y="1717040"/>
            <a:ext cx="4875530" cy="2237740"/>
            <a:chOff x="4881" y="1883"/>
            <a:chExt cx="7678" cy="3524"/>
          </a:xfrm>
        </p:grpSpPr>
        <p:sp>
          <p:nvSpPr>
            <p:cNvPr id="9" name="Rounded Rectangle 8"/>
            <p:cNvSpPr/>
            <p:nvPr/>
          </p:nvSpPr>
          <p:spPr>
            <a:xfrm>
              <a:off x="4881" y="1883"/>
              <a:ext cx="7679" cy="352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5521" y="2210"/>
              <a:ext cx="6400" cy="30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SELECT Brand, AVG(`Discount (%)`) AS Avg_Discount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GROUP BY Brand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ORDER BY Avg_Discount DESC;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708150" y="189230"/>
            <a:ext cx="877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/>
              <a:t>🔖</a:t>
            </a:r>
            <a:r>
              <a:rPr lang="en-US" altLang="en-GB" sz="3600" b="1"/>
              <a:t> Top Brands Offering the Highest Discounts</a:t>
            </a:r>
            <a:endParaRPr lang="en-US" altLang="en-GB" sz="3600" b="1"/>
          </a:p>
        </p:txBody>
      </p:sp>
      <p:sp>
        <p:nvSpPr>
          <p:cNvPr id="6" name="Text Box 5"/>
          <p:cNvSpPr txBox="1"/>
          <p:nvPr/>
        </p:nvSpPr>
        <p:spPr>
          <a:xfrm>
            <a:off x="927735" y="833755"/>
            <a:ext cx="10483850" cy="52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2400" b="1"/>
              <a:t>Insight</a:t>
            </a:r>
            <a:r>
              <a:rPr lang="en-GB" altLang="en-US" sz="2400" b="1"/>
              <a:t> </a:t>
            </a:r>
            <a:r>
              <a:rPr lang="en-US" altLang="en-GB" sz="2400" b="1"/>
              <a:t>:</a:t>
            </a:r>
            <a:r>
              <a:rPr lang="en-GB" altLang="en-US"/>
              <a:t> </a:t>
            </a:r>
            <a:r>
              <a:rPr lang="en-US" altLang="en-GB" sz="2000"/>
              <a:t>L'Or</a:t>
            </a:r>
            <a:r>
              <a:rPr lang="en-US" altLang="en-US" sz="2000"/>
              <a:t>é</a:t>
            </a:r>
            <a:r>
              <a:rPr lang="en-US" altLang="en-GB" sz="2000"/>
              <a:t>al offers the highest average discount at 28.68%, making it a strong promotional brand in the market.</a:t>
            </a:r>
            <a:endParaRPr lang="en-US" altLang="en-GB" sz="2000"/>
          </a:p>
        </p:txBody>
      </p:sp>
      <p:grpSp>
        <p:nvGrpSpPr>
          <p:cNvPr id="12" name="Group 11"/>
          <p:cNvGrpSpPr/>
          <p:nvPr/>
        </p:nvGrpSpPr>
        <p:grpSpPr>
          <a:xfrm>
            <a:off x="163830" y="3987165"/>
            <a:ext cx="11953875" cy="2774315"/>
            <a:chOff x="258" y="6279"/>
            <a:chExt cx="18825" cy="4369"/>
          </a:xfrm>
        </p:grpSpPr>
        <p:pic>
          <p:nvPicPr>
            <p:cNvPr id="7" name="Picture 6" descr="Screenshot (9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" y="6279"/>
              <a:ext cx="3717" cy="4369"/>
            </a:xfrm>
            <a:prstGeom prst="rect">
              <a:avLst/>
            </a:prstGeom>
          </p:spPr>
        </p:pic>
        <p:pic>
          <p:nvPicPr>
            <p:cNvPr id="8" name="Picture 7" descr="Screenshot (102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3" y="6948"/>
              <a:ext cx="9770" cy="3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7" name="Content Placeholder 6" descr="Screenshot (9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33795" y="4504055"/>
            <a:ext cx="1677670" cy="1212215"/>
          </a:xfrm>
          <a:prstGeom prst="rect">
            <a:avLst/>
          </a:prstGeom>
        </p:spPr>
      </p:pic>
      <p:pic>
        <p:nvPicPr>
          <p:cNvPr id="4" name="Content Placeholder 3" descr="4_nov_21nuraghies2_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635"/>
            <a:ext cx="12192635" cy="68592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837613" y="1611630"/>
            <a:ext cx="6303285" cy="2237740"/>
            <a:chOff x="4399" y="1717"/>
            <a:chExt cx="7970" cy="3524"/>
          </a:xfrm>
        </p:grpSpPr>
        <p:sp>
          <p:nvSpPr>
            <p:cNvPr id="9" name="Rounded Rectangle 8"/>
            <p:cNvSpPr/>
            <p:nvPr/>
          </p:nvSpPr>
          <p:spPr>
            <a:xfrm>
              <a:off x="4399" y="1717"/>
              <a:ext cx="7970" cy="352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880" y="2210"/>
              <a:ext cx="7489" cy="30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SELECT Product, Rating, `Rating Count`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WHERE Rating &gt;= 4.8 AND `Rating Count` &gt; 100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ORDER BY Rating DESC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LIMIT 10;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21435" y="77470"/>
            <a:ext cx="9116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600" b="1"/>
              <a:t>⭐</a:t>
            </a:r>
            <a:r>
              <a:rPr lang="en-US" altLang="en-GB" sz="3600" b="1"/>
              <a:t> Top-Rated Products Loved by Customers</a:t>
            </a:r>
            <a:endParaRPr lang="en-US" altLang="en-GB" sz="3600" b="1"/>
          </a:p>
        </p:txBody>
      </p:sp>
      <p:sp>
        <p:nvSpPr>
          <p:cNvPr id="6" name="Text Box 5"/>
          <p:cNvSpPr txBox="1"/>
          <p:nvPr/>
        </p:nvSpPr>
        <p:spPr>
          <a:xfrm>
            <a:off x="848360" y="722630"/>
            <a:ext cx="1050544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2400" b="1"/>
              <a:t>Insight</a:t>
            </a:r>
            <a:r>
              <a:rPr lang="en-GB" altLang="en-US" sz="2400" b="1"/>
              <a:t> </a:t>
            </a:r>
            <a:r>
              <a:rPr lang="en-US" altLang="en-GB" sz="2400" b="1"/>
              <a:t>:</a:t>
            </a:r>
            <a:r>
              <a:rPr lang="en-GB" altLang="en-US"/>
              <a:t> </a:t>
            </a:r>
            <a:r>
              <a:rPr lang="en-US" altLang="en-GB" sz="2000"/>
              <a:t>Maybelline Foundation and Mamaearth Lipstick received perfect 5.0 ratings with high review counts, indicating strong user satisfaction.</a:t>
            </a:r>
            <a:endParaRPr lang="en-US" altLang="en-GB" sz="2000"/>
          </a:p>
        </p:txBody>
      </p:sp>
      <p:pic>
        <p:nvPicPr>
          <p:cNvPr id="8" name="Picture 7" descr="Screenshot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55" y="4121785"/>
            <a:ext cx="5509260" cy="2708910"/>
          </a:xfrm>
          <a:prstGeom prst="rect">
            <a:avLst/>
          </a:prstGeom>
        </p:spPr>
      </p:pic>
      <p:pic>
        <p:nvPicPr>
          <p:cNvPr id="13" name="Picture 12" descr="Screenshot (9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83050"/>
            <a:ext cx="3841115" cy="2672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3" name="Content Placeholder 12" descr="Screenshot (9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0490" y="2510155"/>
            <a:ext cx="1809750" cy="2981325"/>
          </a:xfrm>
          <a:prstGeom prst="rect">
            <a:avLst/>
          </a:prstGeom>
        </p:spPr>
      </p:pic>
      <p:pic>
        <p:nvPicPr>
          <p:cNvPr id="4" name="Content Placeholder 3" descr="4_nov_21nuraghies2_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635"/>
            <a:ext cx="12192635" cy="68592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41500" y="124460"/>
            <a:ext cx="872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/>
              <a:t>🛍</a:t>
            </a:r>
            <a:r>
              <a:rPr lang="" altLang="en-US" sz="3600" b="1"/>
              <a:t>️</a:t>
            </a:r>
            <a:r>
              <a:rPr lang="en-US" altLang="en-GB" sz="3600" b="1"/>
              <a:t> Best-Selling Product Categories</a:t>
            </a:r>
            <a:endParaRPr lang="en-US" altLang="en-GB" sz="3600" b="1"/>
          </a:p>
        </p:txBody>
      </p:sp>
      <p:grpSp>
        <p:nvGrpSpPr>
          <p:cNvPr id="11" name="Group 10"/>
          <p:cNvGrpSpPr/>
          <p:nvPr/>
        </p:nvGrpSpPr>
        <p:grpSpPr>
          <a:xfrm>
            <a:off x="3329305" y="1412240"/>
            <a:ext cx="5387975" cy="2237740"/>
            <a:chOff x="4399" y="1717"/>
            <a:chExt cx="7970" cy="3524"/>
          </a:xfrm>
        </p:grpSpPr>
        <p:sp>
          <p:nvSpPr>
            <p:cNvPr id="9" name="Rounded Rectangle 8"/>
            <p:cNvSpPr/>
            <p:nvPr/>
          </p:nvSpPr>
          <p:spPr>
            <a:xfrm>
              <a:off x="4399" y="1717"/>
              <a:ext cx="7970" cy="352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4880" y="2210"/>
              <a:ext cx="6863" cy="26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SELECT Category, SUM(`Units Sold`) AS Total_Units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GROUP BY Category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b="1">
                  <a:latin typeface="Consolas" panose="020B0609020204030204" charset="0"/>
                  <a:cs typeface="Consolas" panose="020B0609020204030204" charset="0"/>
                </a:rPr>
                <a:t>ORDER BY Total_Units DESC;</a:t>
              </a:r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838200" y="643890"/>
            <a:ext cx="107772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400" b="1"/>
              <a:t>Insight</a:t>
            </a:r>
            <a:r>
              <a:rPr lang="en-GB" altLang="en-US" sz="2400" b="1"/>
              <a:t> </a:t>
            </a:r>
            <a:r>
              <a:rPr lang="en-US" altLang="en-GB" sz="2400" b="1"/>
              <a:t>:</a:t>
            </a:r>
            <a:r>
              <a:rPr lang="en-GB" altLang="en-US"/>
              <a:t> </a:t>
            </a:r>
            <a:r>
              <a:rPr lang="en-US" altLang="en-GB" sz="2000"/>
              <a:t>Skincare and Makeup lead category-wise, indicating consumer focus on essentials and appearance enhancement.</a:t>
            </a:r>
            <a:endParaRPr lang="en-US" altLang="en-GB" sz="2000"/>
          </a:p>
        </p:txBody>
      </p:sp>
      <p:pic>
        <p:nvPicPr>
          <p:cNvPr id="14" name="Picture 13" descr="Screenshot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40" y="3820160"/>
            <a:ext cx="5208270" cy="2938145"/>
          </a:xfrm>
          <a:prstGeom prst="rect">
            <a:avLst/>
          </a:prstGeom>
        </p:spPr>
      </p:pic>
      <p:pic>
        <p:nvPicPr>
          <p:cNvPr id="15" name="Picture 14" descr="Screenshot (9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3820160"/>
            <a:ext cx="3449320" cy="303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4_nov_21nuraghies2_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874010" y="240030"/>
            <a:ext cx="6221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/>
              <a:t>🚫</a:t>
            </a:r>
            <a:r>
              <a:rPr lang="en-US" altLang="en-GB" sz="3600" b="1"/>
              <a:t> Stock Shortage by Brand</a:t>
            </a:r>
            <a:endParaRPr lang="en-US" altLang="en-GB" sz="3600" b="1"/>
          </a:p>
        </p:txBody>
      </p:sp>
      <p:sp>
        <p:nvSpPr>
          <p:cNvPr id="6" name="Text Box 5"/>
          <p:cNvSpPr txBox="1"/>
          <p:nvPr/>
        </p:nvSpPr>
        <p:spPr>
          <a:xfrm>
            <a:off x="1137920" y="1045845"/>
            <a:ext cx="95326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400" b="1"/>
              <a:t>Insight</a:t>
            </a:r>
            <a:r>
              <a:rPr lang="en-GB" altLang="en-US" sz="2400" b="1"/>
              <a:t> </a:t>
            </a:r>
            <a:r>
              <a:rPr lang="en-US" altLang="en-GB" sz="2400" b="1"/>
              <a:t>:</a:t>
            </a:r>
            <a:r>
              <a:rPr lang="en-GB" altLang="en-US"/>
              <a:t> </a:t>
            </a:r>
            <a:r>
              <a:rPr lang="en-US" altLang="en-GB" sz="2000"/>
              <a:t>Nykaa and Minimalist had the highest number of out-of-stock products, suggesting potential demand-supply mismatch.</a:t>
            </a:r>
            <a:endParaRPr lang="en-US" altLang="en-GB" sz="2000"/>
          </a:p>
        </p:txBody>
      </p:sp>
      <p:grpSp>
        <p:nvGrpSpPr>
          <p:cNvPr id="11" name="Group 10"/>
          <p:cNvGrpSpPr/>
          <p:nvPr/>
        </p:nvGrpSpPr>
        <p:grpSpPr>
          <a:xfrm>
            <a:off x="2762626" y="1891665"/>
            <a:ext cx="6139357" cy="1786890"/>
            <a:chOff x="1570" y="1717"/>
            <a:chExt cx="11144" cy="3524"/>
          </a:xfrm>
        </p:grpSpPr>
        <p:sp>
          <p:nvSpPr>
            <p:cNvPr id="9" name="Rounded Rectangle 8"/>
            <p:cNvSpPr/>
            <p:nvPr/>
          </p:nvSpPr>
          <p:spPr>
            <a:xfrm>
              <a:off x="1570" y="1717"/>
              <a:ext cx="11144" cy="352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137D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2123" y="2210"/>
              <a:ext cx="10205" cy="30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SELECT Brand, COUNT(*) AS Out_Of_Stock_Products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FROM beauty_sales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WHERE `Stock Status` = 'Out of Stock'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GROUP BY Brand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r>
                <a:rPr lang="en-US" altLang="en-GB" sz="1600" b="1">
                  <a:latin typeface="Consolas" panose="020B0609020204030204" charset="0"/>
                  <a:cs typeface="Consolas" panose="020B0609020204030204" charset="0"/>
                </a:rPr>
                <a:t>ORDER BY Out_Of_Stock_Products DESC;</a:t>
              </a:r>
              <a:endParaRPr lang="en-US" altLang="en-GB" sz="1600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  <a:p>
              <a:endParaRPr lang="en-US" altLang="en-GB" b="1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pic>
        <p:nvPicPr>
          <p:cNvPr id="7" name="Picture 6" descr="Screenshot (9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3886835"/>
            <a:ext cx="3304540" cy="2893060"/>
          </a:xfrm>
          <a:prstGeom prst="rect">
            <a:avLst/>
          </a:prstGeom>
        </p:spPr>
      </p:pic>
      <p:pic>
        <p:nvPicPr>
          <p:cNvPr id="8" name="Picture 7" descr="Screenshot (10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30" y="3756025"/>
            <a:ext cx="4541520" cy="3025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2798</Words>
  <Application>WPS Presentation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My Lappy</dc:creator>
  <cp:lastModifiedBy>Shrawani Gongshe</cp:lastModifiedBy>
  <cp:revision>1</cp:revision>
  <dcterms:created xsi:type="dcterms:W3CDTF">2025-07-07T07:14:08Z</dcterms:created>
  <dcterms:modified xsi:type="dcterms:W3CDTF">2025-07-07T07:14:09Z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C3E7E7C68A62402BAAFEFF10D02C5D77_11</vt:lpwstr>
  </property>
  <property fmtid="{D5CDD505-2E9C-101B-9397-08002B2CF9AE}" pid="3" name="KSOProductBuildVer">
    <vt:lpwstr>2057-12.2.0.21546</vt:lpwstr>
  </property>
</Properties>
</file>